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20" r:id="rId62"/>
    <p:sldId id="316" r:id="rId63"/>
    <p:sldId id="319" r:id="rId64"/>
    <p:sldId id="318" r:id="rId65"/>
    <p:sldId id="31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52" d="100"/>
          <a:sy n="52" d="100"/>
        </p:scale>
        <p:origin x="104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many options! </a:t>
            </a:r>
            <a:r>
              <a:rPr lang="en-US" dirty="0" err="1" smtClean="0"/>
              <a:t>Grafana</a:t>
            </a:r>
            <a:r>
              <a:rPr lang="en-US" dirty="0" smtClean="0"/>
              <a:t> (</a:t>
            </a:r>
            <a:r>
              <a:rPr lang="en-US" dirty="0" err="1" smtClean="0"/>
              <a:t>digi</a:t>
            </a:r>
            <a:r>
              <a:rPr lang="en-US" dirty="0" smtClean="0"/>
              <a:t> dev uses), SAS, SPSS, </a:t>
            </a:r>
            <a:r>
              <a:rPr lang="en-US" dirty="0" err="1" smtClean="0"/>
              <a:t>LaTeX</a:t>
            </a:r>
            <a:r>
              <a:rPr lang="en-US" dirty="0" smtClean="0"/>
              <a:t> plots, </a:t>
            </a:r>
            <a:r>
              <a:rPr lang="en-US" dirty="0" err="1" smtClean="0"/>
              <a:t>Sigmaplot</a:t>
            </a:r>
            <a:r>
              <a:rPr lang="en-US" dirty="0" smtClean="0"/>
              <a:t>, Google</a:t>
            </a:r>
            <a:r>
              <a:rPr lang="en-US" baseline="0" dirty="0" smtClean="0"/>
              <a:t> charts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4E564-949A-48B8-AA9F-46F0C0AE8F0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5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42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arpentries" TargetMode="External"/><Relationship Id="rId2" Type="http://schemas.openxmlformats.org/officeDocument/2006/relationships/hyperlink" Target="https://calendar.ou.edu/dsh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davis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0" y="2715552"/>
            <a:ext cx="12192000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Data-driven </a:t>
            </a:r>
            <a:r>
              <a:rPr lang="en-US" b="1" dirty="0" smtClean="0">
                <a:solidFill>
                  <a:schemeClr val="bg1"/>
                </a:solidFill>
              </a:rPr>
              <a:t>visualizations and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choosing your tools for them!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993" y="4797468"/>
            <a:ext cx="105343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We’ll be doing group activities –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please sit with at least one other person!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94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Step 1: how many data points do you have?</a:t>
            </a:r>
          </a:p>
          <a:p>
            <a:endParaRPr lang="en-US" dirty="0"/>
          </a:p>
          <a:p>
            <a:r>
              <a:rPr lang="en-US" dirty="0" smtClean="0"/>
              <a:t>53,940 rows</a:t>
            </a:r>
          </a:p>
          <a:p>
            <a:r>
              <a:rPr lang="en-US" dirty="0" smtClean="0"/>
              <a:t>“More than a few”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8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114795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 you have?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26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037523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How many variables do</a:t>
            </a:r>
            <a:br>
              <a:rPr lang="en-US" dirty="0" smtClean="0"/>
            </a:br>
            <a:r>
              <a:rPr lang="en-US" dirty="0" smtClean="0"/>
              <a:t>you have?</a:t>
            </a:r>
          </a:p>
          <a:p>
            <a:r>
              <a:rPr lang="en-US" dirty="0" smtClean="0"/>
              <a:t>4 </a:t>
            </a:r>
            <a:r>
              <a:rPr lang="en-US" dirty="0"/>
              <a:t>columns/variables</a:t>
            </a:r>
          </a:p>
          <a:p>
            <a:pPr lvl="1"/>
            <a:r>
              <a:rPr lang="en-US" dirty="0"/>
              <a:t>Two </a:t>
            </a:r>
            <a:r>
              <a:rPr lang="en-US" dirty="0" smtClean="0"/>
              <a:t>numeric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wo categorical</a:t>
            </a:r>
            <a:endParaRPr lang="en-US" dirty="0"/>
          </a:p>
          <a:p>
            <a:r>
              <a:rPr lang="en-US" dirty="0" smtClean="0"/>
              <a:t>Which we are going to </a:t>
            </a:r>
            <a:br>
              <a:rPr lang="en-US" dirty="0" smtClean="0"/>
            </a:br>
            <a:r>
              <a:rPr lang="en-US" dirty="0" smtClean="0"/>
              <a:t>use depends on our </a:t>
            </a:r>
            <a:br>
              <a:rPr lang="en-US" dirty="0" smtClean="0"/>
            </a:br>
            <a:r>
              <a:rPr lang="en-US" dirty="0" smtClean="0"/>
              <a:t>question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889326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Let’s start with our two numeric variables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73457" y="1217957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1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88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/>
              <a:t>Are your data currently raw or summaries?</a:t>
            </a:r>
          </a:p>
          <a:p>
            <a:r>
              <a:rPr lang="en-US" dirty="0"/>
              <a:t>Is your </a:t>
            </a:r>
            <a:r>
              <a:rPr lang="en-US" dirty="0" smtClean="0"/>
              <a:t>x / predictor / independent </a:t>
            </a:r>
            <a:r>
              <a:rPr lang="en-US" dirty="0"/>
              <a:t>variable numeric or categorical?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1" y="1600201"/>
            <a:ext cx="571604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Let’s start with our two numeric variables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Are your data currently raw or summaries?</a:t>
            </a:r>
          </a:p>
          <a:p>
            <a:r>
              <a:rPr lang="en-US" dirty="0">
                <a:solidFill>
                  <a:schemeClr val="bg2"/>
                </a:solidFill>
              </a:rPr>
              <a:t>Is your </a:t>
            </a:r>
            <a:r>
              <a:rPr lang="en-US" dirty="0" smtClean="0">
                <a:solidFill>
                  <a:schemeClr val="bg2"/>
                </a:solidFill>
              </a:rPr>
              <a:t>x / predictor / independent </a:t>
            </a:r>
            <a:r>
              <a:rPr lang="en-US" dirty="0">
                <a:solidFill>
                  <a:schemeClr val="bg2"/>
                </a:solidFill>
              </a:rPr>
              <a:t>variable numeric or categorical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</a:p>
          <a:p>
            <a:r>
              <a:rPr lang="en-US" dirty="0"/>
              <a:t>Make a scatterplot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Another example with a larger dataset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31" y="1342871"/>
            <a:ext cx="5554249" cy="47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0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“variables 3+ are”</a:t>
            </a:r>
          </a:p>
          <a:p>
            <a:pPr marL="0" indent="0">
              <a:buNone/>
            </a:pPr>
            <a:r>
              <a:rPr lang="en-US" dirty="0" smtClean="0"/>
              <a:t>(just right of step 1)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946375" y="2114771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78700" y="3436037"/>
            <a:ext cx="977900" cy="94546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781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2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Variables 3+ are…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292230" y="2647325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840080" y="4098312"/>
            <a:ext cx="1840457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2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maximize </a:t>
            </a:r>
            <a:r>
              <a:rPr lang="en-US" dirty="0"/>
              <a:t>data portrayed to a </a:t>
            </a:r>
            <a:r>
              <a:rPr lang="en-US" dirty="0" smtClean="0"/>
              <a:t>reader with clarity</a:t>
            </a:r>
          </a:p>
          <a:p>
            <a:r>
              <a:rPr lang="en-US" dirty="0" smtClean="0"/>
              <a:t>consider factors for choosing a visualization tool</a:t>
            </a:r>
            <a:endParaRPr lang="en-US" dirty="0" smtClean="0"/>
          </a:p>
          <a:p>
            <a:r>
              <a:rPr lang="en-US" dirty="0" smtClean="0"/>
              <a:t>examine your own data for visualization improvements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Goals for today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932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73" y="3271397"/>
            <a:ext cx="11699402" cy="900826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 know we want a scatterplot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647123" y="2847314"/>
            <a:ext cx="511825" cy="132126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067630" y="4221271"/>
            <a:ext cx="3506420" cy="71137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1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23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/>
              <a:t>How many grouping variables?</a:t>
            </a:r>
          </a:p>
          <a:p>
            <a:r>
              <a:rPr lang="en-US" dirty="0" smtClean="0"/>
              <a:t>Two = “few”??</a:t>
            </a:r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474" y="1486822"/>
            <a:ext cx="5498926" cy="811446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219510" y="1183311"/>
            <a:ext cx="3784600" cy="119323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5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/>
              <a:t>Distinguish by symbols and colors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3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5052164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/>
              <a:t>Ask your colleagues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9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599" y="1600201"/>
            <a:ext cx="6154455" cy="412370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Variables 3+ are…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Two = “few”??</a:t>
            </a:r>
          </a:p>
          <a:p>
            <a:r>
              <a:rPr lang="en-US" dirty="0">
                <a:solidFill>
                  <a:schemeClr val="bg2"/>
                </a:solidFill>
              </a:rPr>
              <a:t>Distinguish by symbols and </a:t>
            </a:r>
            <a:r>
              <a:rPr lang="en-US" dirty="0" smtClean="0">
                <a:solidFill>
                  <a:schemeClr val="bg2"/>
                </a:solidFill>
              </a:rPr>
              <a:t>colors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Ask your colleagues</a:t>
            </a:r>
          </a:p>
          <a:p>
            <a:r>
              <a:rPr lang="en-US" dirty="0" smtClean="0"/>
              <a:t>Reviewer 3: “can’t read your plot”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about our grouping variables?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550" y="1866814"/>
            <a:ext cx="5714286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3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Go back to how many grouping variables?</a:t>
            </a:r>
          </a:p>
          <a:p>
            <a:r>
              <a:rPr lang="en-US" dirty="0" smtClean="0"/>
              <a:t>“Few” vs “few to many” – let’s try the other choice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24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Go back to how many grouping variables?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“Few” vs “few to many” – let’s try the other choice</a:t>
            </a:r>
          </a:p>
          <a:p>
            <a:r>
              <a:rPr lang="en-US" dirty="0" smtClean="0"/>
              <a:t>Plot data in panels</a:t>
            </a:r>
          </a:p>
          <a:p>
            <a:r>
              <a:rPr lang="en-US" dirty="0" smtClean="0"/>
              <a:t>Reviewer 3: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“Not bad now”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if our question includes the groups?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321" y="3368503"/>
            <a:ext cx="8895238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51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chosen a visualization type based on our data structure and question</a:t>
            </a:r>
          </a:p>
          <a:p>
            <a:r>
              <a:rPr lang="en-US" dirty="0" smtClean="0"/>
              <a:t>Next, let’s make our visualization more effective in transmitting information to the viewer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35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 in groups of 2 or more (table as a group is good)</a:t>
            </a:r>
          </a:p>
          <a:p>
            <a:r>
              <a:rPr lang="en-US" dirty="0" smtClean="0"/>
              <a:t>Introduce yourselves with name </a:t>
            </a:r>
            <a:r>
              <a:rPr lang="en-US" dirty="0" smtClean="0"/>
              <a:t>and a boring fact about yourself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started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2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48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2" y="1486822"/>
            <a:ext cx="5384800" cy="4763173"/>
          </a:xfrm>
        </p:spPr>
        <p:txBody>
          <a:bodyPr/>
          <a:lstStyle/>
          <a:p>
            <a:r>
              <a:rPr lang="en-US" dirty="0" smtClean="0"/>
              <a:t>Accessibility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24" y="2126293"/>
            <a:ext cx="5495238" cy="37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300" y="2126293"/>
            <a:ext cx="5495238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3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6" y="-116377"/>
            <a:ext cx="12213712" cy="72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3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8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Summaries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76" y="2252289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747" y="211477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6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50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Data/ink ratio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75" y="2227351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14" y="2227351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14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85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64061" y="1600201"/>
            <a:ext cx="9970535" cy="4123702"/>
          </a:xfrm>
        </p:spPr>
        <p:txBody>
          <a:bodyPr/>
          <a:lstStyle/>
          <a:p>
            <a:r>
              <a:rPr lang="en-US" dirty="0" smtClean="0"/>
              <a:t>Data density (data/whitespace ratio)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smtClean="0">
                <a:solidFill>
                  <a:srgbClr val="8E1731"/>
                </a:solidFill>
              </a:rPr>
              <a:t>Step 2: effective visuals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95" y="2222478"/>
            <a:ext cx="5228571" cy="37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343" y="2797902"/>
            <a:ext cx="4719805" cy="30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99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First, choose your visualization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74" y="1864332"/>
            <a:ext cx="5179564" cy="398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77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effective about this?  What is not?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44" y="2104836"/>
            <a:ext cx="6057143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52970" y="2328916"/>
            <a:ext cx="443903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 related items needing connected</a:t>
            </a:r>
          </a:p>
          <a:p>
            <a:r>
              <a:rPr lang="en-US" dirty="0" smtClean="0"/>
              <a:t>Not effective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Extraneous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Unnecessary background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contrast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Font </a:t>
            </a:r>
            <a:r>
              <a:rPr lang="en-US" dirty="0"/>
              <a:t>sizes (presentations vs manuscripts)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62413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improvements can we make?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2867" y="2632835"/>
            <a:ext cx="39771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data density with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Color contrasts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grid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Increased font size for readability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48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616202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58389" y="1690688"/>
            <a:ext cx="40113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Grayscale colors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Increase legend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What is clarity?  Is it ordered?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For a presentation, rotate y-axis label to horizontal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Add thousands delimiters to large numbers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38" y="2137857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2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more effective in transmitting information to the viewer</a:t>
            </a:r>
          </a:p>
          <a:p>
            <a:r>
              <a:rPr lang="en-US" dirty="0" smtClean="0"/>
              <a:t>Now we’ll check it for clarity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2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479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73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Symbols and axes proportional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8980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33" y="2658980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77325" y="2917767"/>
            <a:ext cx="1172095" cy="864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673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8" y="2761503"/>
            <a:ext cx="5133333" cy="3285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809" y="2761503"/>
            <a:ext cx="5133333" cy="3285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8754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71611" y="318733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85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43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8" y="2515486"/>
            <a:ext cx="5133333" cy="3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69" y="252582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labels/</a:t>
            </a:r>
            <a:r>
              <a:rPr lang="en-US" dirty="0" err="1" smtClean="0"/>
              <a:t>symbology</a:t>
            </a:r>
            <a:r>
              <a:rPr lang="en-US" dirty="0" smtClean="0"/>
              <a:t> consistent with rest of document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21082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33495" y="3004457"/>
            <a:ext cx="1410789" cy="194201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Match your data and hypothesis to graph type with “chart of charts”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So, what’s your data?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182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00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lack of context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83126"/>
            <a:ext cx="5133333" cy="32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7886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09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446415"/>
            <a:ext cx="10972800" cy="427748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Do not change chart design partway through – can be done accidentally by having unevenly spaced numbers as categories!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7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97" y="2758733"/>
            <a:ext cx="5133333" cy="3285714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6415"/>
            <a:ext cx="10972800" cy="4277488"/>
          </a:xfrm>
        </p:spPr>
        <p:txBody>
          <a:bodyPr/>
          <a:lstStyle/>
          <a:p>
            <a:r>
              <a:rPr lang="en-US" dirty="0"/>
              <a:t>Do not change chart design partway through – can be done accidentally by having unevenly spaced numbers as categories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954" y="2758733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49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947" y="3174369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27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Meet </a:t>
            </a:r>
            <a:r>
              <a:rPr lang="en-US" dirty="0"/>
              <a:t>your goal – what is your question or hypothesis</a:t>
            </a:r>
            <a:r>
              <a:rPr lang="en-US" dirty="0" smtClean="0"/>
              <a:t>?</a:t>
            </a:r>
          </a:p>
          <a:p>
            <a:r>
              <a:rPr lang="en-US" dirty="0" smtClean="0"/>
              <a:t>“Here we demonstrate four diets affect chicken weight divergently over time.”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3: clear visuals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009" y="3332310"/>
            <a:ext cx="5133333" cy="3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319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477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is </a:t>
            </a:r>
            <a:r>
              <a:rPr lang="en-US" b="1" dirty="0" smtClean="0">
                <a:solidFill>
                  <a:srgbClr val="8E1731"/>
                </a:solidFill>
              </a:rPr>
              <a:t>clear or misleading about this?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88" y="2221214"/>
            <a:ext cx="6057143" cy="38952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07057" y="1860766"/>
            <a:ext cx="41294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Chart design consistent throughout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Units appropriate</a:t>
            </a:r>
          </a:p>
          <a:p>
            <a:endParaRPr lang="en-US" dirty="0"/>
          </a:p>
          <a:p>
            <a:r>
              <a:rPr lang="en-US" dirty="0" smtClean="0"/>
              <a:t>Potentially misleading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Symbols and axes proportional to numbers represented (problem with pie charts, area in general)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Lack of context: did not show all 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labels (minimize abbreviations)	</a:t>
            </a:r>
          </a:p>
        </p:txBody>
      </p:sp>
    </p:spTree>
    <p:extLst>
      <p:ext uri="{BB962C8B-B14F-4D97-AF65-F5344CB8AC3E}">
        <p14:creationId xmlns:p14="http://schemas.microsoft.com/office/powerpoint/2010/main" val="3338320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What improvements can we make?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7057" y="2490031"/>
            <a:ext cx="4129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Removed </a:t>
            </a:r>
            <a:r>
              <a:rPr lang="en-US" sz="2400" dirty="0"/>
              <a:t>area-cut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Show full range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Units for y-axis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Labels not abbreviated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335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8708" y="675829"/>
            <a:ext cx="10229977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What </a:t>
            </a:r>
            <a:r>
              <a:rPr lang="en-US" b="1" dirty="0" smtClean="0">
                <a:solidFill>
                  <a:srgbClr val="8E1731"/>
                </a:solidFill>
              </a:rPr>
              <a:t>else could we improve?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416" y="2081149"/>
            <a:ext cx="6047619" cy="3895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55035" y="1615859"/>
            <a:ext cx="43436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Decide if data density in interior is acceptable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“fair” easier to see from a distance (darker color)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all points easier to see from a distance (larger size)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Consider goal – do we need all cut categories?  Do we need a summary instead?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380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Two</a:t>
            </a:r>
          </a:p>
          <a:p>
            <a:r>
              <a:rPr lang="en-US" dirty="0" smtClean="0"/>
              <a:t>Is that “a few”?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874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</a:t>
            </a:r>
            <a:r>
              <a:rPr lang="en-US" dirty="0" smtClean="0"/>
              <a:t>let’s apply to data or a figure you’ve brought</a:t>
            </a:r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3 summary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9160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744200" cy="4123702"/>
          </a:xfrm>
        </p:spPr>
        <p:txBody>
          <a:bodyPr>
            <a:normAutofit/>
          </a:bodyPr>
          <a:lstStyle/>
          <a:p>
            <a:r>
              <a:rPr lang="en-US" dirty="0" smtClean="0"/>
              <a:t>We’ve made our visualization clear and effective to get our result to the viewer</a:t>
            </a:r>
          </a:p>
          <a:p>
            <a:r>
              <a:rPr lang="en-US" dirty="0" smtClean="0"/>
              <a:t>Next, </a:t>
            </a:r>
            <a:r>
              <a:rPr lang="en-US" dirty="0" smtClean="0"/>
              <a:t>let’s apply to data or a figure you’ve brought</a:t>
            </a:r>
            <a:endParaRPr lang="en-US" dirty="0" smtClean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478415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4: apply to our own data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23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r>
              <a:rPr lang="en-US" dirty="0" smtClean="0"/>
              <a:t>Available </a:t>
            </a:r>
            <a:r>
              <a:rPr lang="en-US" dirty="0"/>
              <a:t>time to invest vs. benefit; i.e. the tool will have to be useful to you in the future for the time investment to be worth it</a:t>
            </a:r>
          </a:p>
          <a:p>
            <a:r>
              <a:rPr lang="en-US" dirty="0"/>
              <a:t>Free? Think long-term too, what happens when you leave this institution/lab</a:t>
            </a:r>
          </a:p>
          <a:p>
            <a:r>
              <a:rPr lang="en-US" dirty="0" smtClean="0"/>
              <a:t>Are </a:t>
            </a:r>
            <a:r>
              <a:rPr lang="en-US" dirty="0"/>
              <a:t>there resources available for troubleshooting? E.g. paid support, colleagues that use the tool, online communities</a:t>
            </a:r>
          </a:p>
          <a:p>
            <a:r>
              <a:rPr lang="en-US" dirty="0"/>
              <a:t>Does your advisor have a preference?</a:t>
            </a:r>
          </a:p>
          <a:p>
            <a:pPr marL="0" indent="0" algn="ctr">
              <a:buNone/>
            </a:pPr>
            <a:endParaRPr lang="en-US" sz="28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05243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Excel or other spreadsheet plots </a:t>
            </a:r>
          </a:p>
          <a:p>
            <a:pPr lvl="1"/>
            <a:r>
              <a:rPr lang="en-US" dirty="0"/>
              <a:t>PROs: point and click --&gt; user/beginner friendly, many type &amp; design options, little initial investment</a:t>
            </a:r>
          </a:p>
          <a:p>
            <a:pPr lvl="1"/>
            <a:r>
              <a:rPr lang="en-US" dirty="0"/>
              <a:t>CONs: reproducibility is challenging (or changing) making similar plots takes many point &amp; click, statistical analysis limited</a:t>
            </a:r>
          </a:p>
          <a:p>
            <a:r>
              <a:rPr lang="en-US" dirty="0" smtClean="0"/>
              <a:t>Programming </a:t>
            </a:r>
            <a:r>
              <a:rPr lang="en-US" dirty="0"/>
              <a:t>language; e.g. Python, R, MATLAB </a:t>
            </a:r>
          </a:p>
          <a:p>
            <a:pPr lvl="1"/>
            <a:r>
              <a:rPr lang="en-US" dirty="0"/>
              <a:t>PROs: writing scrips to create plots means reproducing and editing has fewer steps, wide range of statistical analysis available for plots, can manipulate/control almost any aspect of a plot</a:t>
            </a:r>
          </a:p>
          <a:p>
            <a:pPr lvl="1"/>
            <a:r>
              <a:rPr lang="en-US" dirty="0"/>
              <a:t>CONs: large time-investment to get started if you don't know the language</a:t>
            </a:r>
          </a:p>
          <a:p>
            <a:r>
              <a:rPr lang="en-US" dirty="0"/>
              <a:t>Tableau </a:t>
            </a:r>
          </a:p>
          <a:p>
            <a:pPr lvl="1"/>
            <a:r>
              <a:rPr lang="en-US" dirty="0"/>
              <a:t>PROs: so much pretty, free version</a:t>
            </a:r>
          </a:p>
          <a:p>
            <a:pPr lvl="1"/>
            <a:r>
              <a:rPr lang="en-US" dirty="0"/>
              <a:t>CONs: pay version needed for </a:t>
            </a:r>
            <a:r>
              <a:rPr lang="en-US" dirty="0" smtClean="0"/>
              <a:t>privacy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5: choose a tool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4156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465545"/>
            <a:ext cx="11774465" cy="46596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Digital Skills Hub Calendar</a:t>
            </a:r>
            <a:br>
              <a:rPr lang="en-US" sz="2800" dirty="0" smtClean="0"/>
            </a:br>
            <a:r>
              <a:rPr lang="en-US" sz="2800" dirty="0" smtClean="0">
                <a:hlinkClick r:id="rId2"/>
              </a:rPr>
              <a:t>https://calendar.ou.edu/dsh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Carpentries workshops</a:t>
            </a:r>
            <a:br>
              <a:rPr lang="en-US" sz="2800" dirty="0" smtClean="0"/>
            </a:b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Read </a:t>
            </a:r>
            <a:r>
              <a:rPr lang="en-US" sz="2800" dirty="0" err="1"/>
              <a:t>Tufte’s</a:t>
            </a:r>
            <a:r>
              <a:rPr lang="en-US" sz="2800" dirty="0"/>
              <a:t> </a:t>
            </a:r>
            <a:r>
              <a:rPr lang="en-US" sz="2800" i="1" dirty="0"/>
              <a:t>The Visual Display of Quantitative </a:t>
            </a:r>
            <a:r>
              <a:rPr lang="en-US" sz="2800" i="1" dirty="0" smtClean="0"/>
              <a:t>Information</a:t>
            </a:r>
            <a:br>
              <a:rPr lang="en-US" sz="2800" i="1" dirty="0" smtClean="0"/>
            </a:br>
            <a:r>
              <a:rPr lang="en-US" sz="2800" dirty="0" smtClean="0"/>
              <a:t>on </a:t>
            </a:r>
            <a:r>
              <a:rPr lang="en-US" sz="2800" dirty="0"/>
              <a:t>Reserves at Circulation Desk (4 hour checkout</a:t>
            </a:r>
            <a:r>
              <a:rPr lang="en-US" sz="2800" dirty="0" smtClean="0"/>
              <a:t>)</a:t>
            </a:r>
            <a:endParaRPr lang="en-US" sz="2800" dirty="0" smtClean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</a:t>
            </a:r>
            <a:r>
              <a:rPr lang="en-US" b="1" dirty="0" smtClean="0">
                <a:solidFill>
                  <a:srgbClr val="8E1731"/>
                </a:solidFill>
              </a:rPr>
              <a:t>6: </a:t>
            </a:r>
            <a:r>
              <a:rPr lang="en-US" b="1" dirty="0" smtClean="0">
                <a:solidFill>
                  <a:srgbClr val="8E1731"/>
                </a:solidFill>
              </a:rPr>
              <a:t>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6977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Workshop topic: </a:t>
            </a:r>
            <a:r>
              <a:rPr lang="en-US" dirty="0" smtClean="0"/>
              <a:t>Custom Workshop</a:t>
            </a:r>
          </a:p>
          <a:p>
            <a:r>
              <a:rPr lang="en-US" smtClean="0"/>
              <a:t>Data-driven </a:t>
            </a:r>
            <a:r>
              <a:rPr lang="en-US" dirty="0" smtClean="0"/>
              <a:t>Visualizations with Tools (75 min)</a:t>
            </a:r>
            <a:endParaRPr lang="en-US" dirty="0" smtClean="0"/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October 10, 2019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/>
              <a:t>Let’s say “several”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00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/>
              <a:t>Write a sentence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082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4588701" cy="412370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Two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Several, or more than several?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Let’s say “several”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Write a sentence</a:t>
            </a:r>
          </a:p>
          <a:p>
            <a:r>
              <a:rPr lang="en-US" dirty="0" smtClean="0"/>
              <a:t>Check with your colleagues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Step 1: how many data points?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125226" y="1690688"/>
          <a:ext cx="5457174" cy="3733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8587">
                  <a:extLst>
                    <a:ext uri="{9D8B030D-6E8A-4147-A177-3AD203B41FA5}">
                      <a16:colId xmlns:a16="http://schemas.microsoft.com/office/drawing/2014/main" val="1034107027"/>
                    </a:ext>
                  </a:extLst>
                </a:gridCol>
                <a:gridCol w="2728587">
                  <a:extLst>
                    <a:ext uri="{9D8B030D-6E8A-4147-A177-3AD203B41FA5}">
                      <a16:colId xmlns:a16="http://schemas.microsoft.com/office/drawing/2014/main" val="1599097950"/>
                    </a:ext>
                  </a:extLst>
                </a:gridCol>
              </a:tblGrid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Place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Population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442078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Norman,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122,843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726626"/>
                  </a:ext>
                </a:extLst>
              </a:tr>
              <a:tr h="1244361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Stillwater, OK, USA</a:t>
                      </a:r>
                      <a:endParaRPr 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49,829</a:t>
                      </a:r>
                      <a:endParaRPr 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27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723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1592</Words>
  <Application>Microsoft Office PowerPoint</Application>
  <PresentationFormat>Widescreen</PresentationFormat>
  <Paragraphs>269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Goals for today</vt:lpstr>
      <vt:lpstr>Get started</vt:lpstr>
      <vt:lpstr>First, choose your visualization</vt:lpstr>
      <vt:lpstr>So, what’s your data?</vt:lpstr>
      <vt:lpstr>Step 1: how many data points?</vt:lpstr>
      <vt:lpstr>Step 1: how many data points?</vt:lpstr>
      <vt:lpstr>Step 1: how many data points?</vt:lpstr>
      <vt:lpstr>Step 1: how many data points?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Another example with a larger dataset</vt:lpstr>
      <vt:lpstr>What if our question includes the groups?</vt:lpstr>
      <vt:lpstr>What about our grouping variables?</vt:lpstr>
      <vt:lpstr>What if our question includes the groups?</vt:lpstr>
      <vt:lpstr>What if our question includes the groups?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about our grouping variables?</vt:lpstr>
      <vt:lpstr>What if our question includes the groups?</vt:lpstr>
      <vt:lpstr>What if our question includes the groups?</vt:lpstr>
      <vt:lpstr>What if our question includes the groups?</vt:lpstr>
      <vt:lpstr>Step 1 summary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Step 2: effective visuals</vt:lpstr>
      <vt:lpstr>What is effective about this?  What is not?</vt:lpstr>
      <vt:lpstr>What is effective about this?  What is not?</vt:lpstr>
      <vt:lpstr>What improvements can we make?</vt:lpstr>
      <vt:lpstr>What else could we improve?</vt:lpstr>
      <vt:lpstr>Step 2 summary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Step 3: clear visuals</vt:lpstr>
      <vt:lpstr>What is clear or misleading about this?</vt:lpstr>
      <vt:lpstr>What is clear or misleading about this?</vt:lpstr>
      <vt:lpstr>What improvements can we make?</vt:lpstr>
      <vt:lpstr>What else could we improve?</vt:lpstr>
      <vt:lpstr>Step 3 summary</vt:lpstr>
      <vt:lpstr>Step 4: apply to our own data</vt:lpstr>
      <vt:lpstr>Step 5: choose a tool</vt:lpstr>
      <vt:lpstr>Step 5: choose a tool</vt:lpstr>
      <vt:lpstr>Step 6: get help and learn more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111</cp:revision>
  <cp:lastPrinted>2018-08-14T18:03:12Z</cp:lastPrinted>
  <dcterms:created xsi:type="dcterms:W3CDTF">2018-06-15T17:19:10Z</dcterms:created>
  <dcterms:modified xsi:type="dcterms:W3CDTF">2019-10-10T19:19:31Z</dcterms:modified>
</cp:coreProperties>
</file>